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58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46"/>
  </p:normalViewPr>
  <p:slideViewPr>
    <p:cSldViewPr snapToGrid="0" snapToObjects="1">
      <p:cViewPr varScale="1">
        <p:scale>
          <a:sx n="42" d="100"/>
          <a:sy n="42" d="100"/>
        </p:scale>
        <p:origin x="184" y="1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F51BCA-D5D3-994B-B1A0-505B509F4A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2CD01C-9A90-1141-A759-7484F832CF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534F80-0804-6D45-8193-7774F760C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D143E-0D20-E441-8DE0-E546628055C3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A5988D-ABFB-2C43-A66A-D6BBDC7E7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62A063C-9FDD-B34A-A0EE-B1E384409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9CF7-3D7F-AD44-8261-1BE0B5C795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3711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65FE0B-5AE3-8645-B5A0-D5FAD48D1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83638AE-6889-974F-A75D-2FB131577E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C852B25-1217-FD48-A773-996904212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D143E-0D20-E441-8DE0-E546628055C3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BA9E1B0-A5F2-574E-A77C-94E0645D9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293AB9-75E0-304D-8C8F-6C1921546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9CF7-3D7F-AD44-8261-1BE0B5C795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7532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88D8758-DB84-2C40-B3B4-7BF41FC29D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16AE73F-E89C-944A-BA0A-B886F84AA9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A6CEEF-B52E-AC42-9CA7-8A7D8E707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D143E-0D20-E441-8DE0-E546628055C3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2426026-CDC9-1E4F-91D1-18CFDD39C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EB243B4-5083-2A4A-8EAF-634F3D2F8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9CF7-3D7F-AD44-8261-1BE0B5C795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9711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D4F96B-506D-EE40-A971-B29107400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7EBBBB9-2C02-1644-946A-39687E7F92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82C7DD-0F06-7C4C-BB3A-C188DD86F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D143E-0D20-E441-8DE0-E546628055C3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CA58065-B298-7D4D-97CB-853D3EBEE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C50DC52-0EEE-E54D-BDBF-A30CBD6B7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9CF7-3D7F-AD44-8261-1BE0B5C795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8624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6470BB-15AE-3446-A2DE-E33328A6D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4BF82F3-482B-6945-8AA5-B6EA9A9FD9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B2B544-671F-A044-A76A-E04D0D459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D143E-0D20-E441-8DE0-E546628055C3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CF0A30-FB0A-D64C-AD73-85E5EB783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47444F-DF83-AC49-8CAB-F18AB82D1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9CF7-3D7F-AD44-8261-1BE0B5C795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3605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61E06F-2359-6246-B274-4821EACD2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8C8ACA8-1554-D848-AD1E-34E0D8F274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14CE8A5-4E8B-754B-B298-0A4CEC68B9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DFD72C9-62B2-4B4A-A8CC-02BE22547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D143E-0D20-E441-8DE0-E546628055C3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419C3C7-4A5D-7749-8A02-3B3B4C252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B11F6BD-E788-4249-B360-FCE9813A5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9CF7-3D7F-AD44-8261-1BE0B5C795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4108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348C49-3737-724D-9E89-B2C87D8E8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A097A95-6329-C445-810D-7E9B1B0A07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333096D-25C4-C44A-8B69-EC9CDA0421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E8DA45E-3484-CA4B-AE51-0A4E72FCC8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76F1B59-F698-3640-8D58-941AF794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27DA4E8-ED1E-0A4D-B319-B6FB88F8E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D143E-0D20-E441-8DE0-E546628055C3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F3F7B06-580B-B549-8FCF-8AB86BA13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ECBB14E-5903-A04E-97A7-E08BACAAA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9CF7-3D7F-AD44-8261-1BE0B5C795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0150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362088-625F-1C42-85D6-B2848048B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75D50B9-4269-C34A-A2BE-D8C4AFB28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D143E-0D20-E441-8DE0-E546628055C3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2047994-0D00-FE4A-9CDC-1D67D1D2A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8628396-E74A-8841-BB8F-4E2A7B001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9CF7-3D7F-AD44-8261-1BE0B5C795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549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AAFCCA1-9972-F242-90A4-C3AD52545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D143E-0D20-E441-8DE0-E546628055C3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F77B0A3-A8D7-A848-A4D3-A7F46D104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76A1156-8D50-3B41-9A00-2E0D2C05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9CF7-3D7F-AD44-8261-1BE0B5C795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8904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658C66-7860-314E-BC3D-F45749BF4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7C058FC-E316-F940-BDEE-8D90D5F31B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C8F1B3A-6B4B-B141-9361-F5383FAA54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53B0473-5A57-1341-ACFD-7A20243B1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D143E-0D20-E441-8DE0-E546628055C3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0C98275-E564-7048-B7B4-13DA7D27A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A6B693D-0EC1-CD45-B064-67F826BED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9CF7-3D7F-AD44-8261-1BE0B5C795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4820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8557B9-29B4-DB45-8066-D3429138F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9D4C02B-35C0-A14D-A77A-12200FAF41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010E207-9B52-5646-AAE3-5999475B50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BAA0D6F-9641-9B4F-A904-16FC17EC9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D143E-0D20-E441-8DE0-E546628055C3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1248F6D-E6B3-3A43-B9FA-8B4117690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B3BD445-4197-C044-9581-6008F3B8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59CF7-3D7F-AD44-8261-1BE0B5C795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5744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6DDAE0D-69B1-7C4D-B4A0-22721B66A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0F9E315-74DB-7045-9AD8-D3388CB56A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C1ADC9-F44F-8B4D-8938-0B07F8D91F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D143E-0D20-E441-8DE0-E546628055C3}" type="datetimeFigureOut">
              <a:rPr lang="fr-FR" smtClean="0"/>
              <a:t>28/10/2021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7923A4E-57E4-8841-A96E-5311FD30F2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F28FBE-A143-2846-9558-660A2C5CB2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59CF7-3D7F-AD44-8261-1BE0B5C7958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1726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2A7BDFFE-4E89-5748-BEA4-5D5D78CC4FDD}"/>
              </a:ext>
            </a:extLst>
          </p:cNvPr>
          <p:cNvSpPr txBox="1"/>
          <p:nvPr/>
        </p:nvSpPr>
        <p:spPr>
          <a:xfrm>
            <a:off x="304800" y="1165783"/>
            <a:ext cx="1158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57D5989-AB97-4A4C-B42E-A168CE447ED6}"/>
              </a:ext>
            </a:extLst>
          </p:cNvPr>
          <p:cNvSpPr txBox="1"/>
          <p:nvPr/>
        </p:nvSpPr>
        <p:spPr>
          <a:xfrm>
            <a:off x="1140746" y="4024524"/>
            <a:ext cx="7866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/>
              <a:t>ILLIASSOU S</a:t>
            </a:r>
            <a:r>
              <a:rPr lang="en-US" sz="3600" b="1" u="sng" baseline="30000" dirty="0"/>
              <a:t>1</a:t>
            </a:r>
            <a:r>
              <a:rPr lang="en-US" sz="3600" b="1" dirty="0"/>
              <a:t>, </a:t>
            </a:r>
            <a:r>
              <a:rPr lang="en-US" sz="3600" dirty="0"/>
              <a:t>RABIOU S</a:t>
            </a:r>
            <a:r>
              <a:rPr lang="en-US" sz="3600" baseline="30000" dirty="0"/>
              <a:t>2</a:t>
            </a:r>
            <a:r>
              <a:rPr lang="en-US" sz="3600" dirty="0"/>
              <a:t>, YENA S</a:t>
            </a:r>
            <a:r>
              <a:rPr lang="en-US" sz="3600" baseline="30000" dirty="0"/>
              <a:t>3</a:t>
            </a:r>
            <a:r>
              <a:rPr lang="en-US" sz="3600" dirty="0"/>
              <a:t>. </a:t>
            </a:r>
            <a:endParaRPr lang="fr-FR" sz="3600" dirty="0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7463BE06-B06F-4D4E-AA43-69411B0FEE62}"/>
              </a:ext>
            </a:extLst>
          </p:cNvPr>
          <p:cNvSpPr/>
          <p:nvPr/>
        </p:nvSpPr>
        <p:spPr>
          <a:xfrm>
            <a:off x="304800" y="2139568"/>
            <a:ext cx="11681254" cy="1289432"/>
          </a:xfrm>
          <a:prstGeom prst="round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4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Facteurs de risque des cellulites nécrosantes thoraciques à l’hôpital de référence de Maradi</a:t>
            </a:r>
          </a:p>
        </p:txBody>
      </p:sp>
    </p:spTree>
    <p:extLst>
      <p:ext uri="{BB962C8B-B14F-4D97-AF65-F5344CB8AC3E}">
        <p14:creationId xmlns:p14="http://schemas.microsoft.com/office/powerpoint/2010/main" val="2394885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C24C3B9C-2641-5242-A0F4-199C036A38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1526118"/>
              </p:ext>
            </p:extLst>
          </p:nvPr>
        </p:nvGraphicFramePr>
        <p:xfrm>
          <a:off x="545909" y="2620372"/>
          <a:ext cx="11081984" cy="1595579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770496">
                  <a:extLst>
                    <a:ext uri="{9D8B030D-6E8A-4147-A177-3AD203B41FA5}">
                      <a16:colId xmlns:a16="http://schemas.microsoft.com/office/drawing/2014/main" val="3078574113"/>
                    </a:ext>
                  </a:extLst>
                </a:gridCol>
                <a:gridCol w="2060813">
                  <a:extLst>
                    <a:ext uri="{9D8B030D-6E8A-4147-A177-3AD203B41FA5}">
                      <a16:colId xmlns:a16="http://schemas.microsoft.com/office/drawing/2014/main" val="791796628"/>
                    </a:ext>
                  </a:extLst>
                </a:gridCol>
                <a:gridCol w="2988306">
                  <a:extLst>
                    <a:ext uri="{9D8B030D-6E8A-4147-A177-3AD203B41FA5}">
                      <a16:colId xmlns:a16="http://schemas.microsoft.com/office/drawing/2014/main" val="1676863185"/>
                    </a:ext>
                  </a:extLst>
                </a:gridCol>
                <a:gridCol w="3262369">
                  <a:extLst>
                    <a:ext uri="{9D8B030D-6E8A-4147-A177-3AD203B41FA5}">
                      <a16:colId xmlns:a16="http://schemas.microsoft.com/office/drawing/2014/main" val="353258250"/>
                    </a:ext>
                  </a:extLst>
                </a:gridCol>
              </a:tblGrid>
              <a:tr h="600500">
                <a:tc>
                  <a:txBody>
                    <a:bodyPr/>
                    <a:lstStyle/>
                    <a:p>
                      <a:r>
                        <a:rPr lang="fr-FR" sz="3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Pourcentage</a:t>
                      </a:r>
                    </a:p>
                  </a:txBody>
                  <a:tcPr marT="45798" marB="45798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3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Sex-ratio </a:t>
                      </a:r>
                    </a:p>
                  </a:txBody>
                  <a:tcPr marT="45798" marB="45798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3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Age médian</a:t>
                      </a:r>
                    </a:p>
                  </a:txBody>
                  <a:tcPr marT="45798" marB="45798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3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Extrêmes d’âge</a:t>
                      </a:r>
                    </a:p>
                  </a:txBody>
                  <a:tcPr marT="45798" marB="45798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6123524"/>
                  </a:ext>
                </a:extLst>
              </a:tr>
              <a:tr h="955343">
                <a:tc>
                  <a:txBody>
                    <a:bodyPr/>
                    <a:lstStyle/>
                    <a:p>
                      <a:r>
                        <a:rPr lang="fr-FR" sz="3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29/37 (78%)</a:t>
                      </a:r>
                    </a:p>
                  </a:txBody>
                  <a:tcPr marT="45798" marB="45798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3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2,22</a:t>
                      </a:r>
                    </a:p>
                  </a:txBody>
                  <a:tcPr marT="45798" marB="45798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3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mois</a:t>
                      </a:r>
                    </a:p>
                  </a:txBody>
                  <a:tcPr marT="45798" marB="45798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3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mois-53 ans </a:t>
                      </a:r>
                    </a:p>
                  </a:txBody>
                  <a:tcPr marT="45798" marB="45798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528006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3284E251-D3CF-814F-AB26-BE56E900C1FB}"/>
              </a:ext>
            </a:extLst>
          </p:cNvPr>
          <p:cNvSpPr/>
          <p:nvPr/>
        </p:nvSpPr>
        <p:spPr>
          <a:xfrm>
            <a:off x="3725839" y="218364"/>
            <a:ext cx="4176215" cy="73697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IV. RESULTATS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F7BC30C-288E-2A4A-88CD-8FC891EA41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611" y="1213272"/>
            <a:ext cx="941925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Tableau I: </a:t>
            </a:r>
            <a:r>
              <a:rPr lang="fr-FR" altLang="fr-F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Données sociodémographiques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613A9C3-3EAC-8044-A768-9C2A3985B1BE}"/>
              </a:ext>
            </a:extLst>
          </p:cNvPr>
          <p:cNvSpPr txBox="1"/>
          <p:nvPr/>
        </p:nvSpPr>
        <p:spPr>
          <a:xfrm>
            <a:off x="543611" y="1974041"/>
            <a:ext cx="174921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= 29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D48840C-EC5C-9B47-BFE8-75E121E59803}"/>
              </a:ext>
            </a:extLst>
          </p:cNvPr>
          <p:cNvSpPr txBox="1"/>
          <p:nvPr/>
        </p:nvSpPr>
        <p:spPr>
          <a:xfrm>
            <a:off x="386850" y="4885310"/>
            <a:ext cx="108541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≤ 15 ans: 22 (76%)</a:t>
            </a:r>
          </a:p>
          <a:p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≤ 5 ans: 18 (62%)</a:t>
            </a:r>
          </a:p>
          <a:p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Cultivateurs + Ménagères: 62% des patients adultes</a:t>
            </a:r>
          </a:p>
        </p:txBody>
      </p:sp>
    </p:spTree>
    <p:extLst>
      <p:ext uri="{BB962C8B-B14F-4D97-AF65-F5344CB8AC3E}">
        <p14:creationId xmlns:p14="http://schemas.microsoft.com/office/powerpoint/2010/main" val="3309724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0CAFF06-A50B-CD43-A438-30B2F188CD30}"/>
              </a:ext>
            </a:extLst>
          </p:cNvPr>
          <p:cNvSpPr/>
          <p:nvPr/>
        </p:nvSpPr>
        <p:spPr>
          <a:xfrm>
            <a:off x="3725839" y="218364"/>
            <a:ext cx="4176215" cy="73697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IV. RESULTATS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6F4008A8-3045-9741-A897-B407FDEFA1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505325"/>
              </p:ext>
            </p:extLst>
          </p:nvPr>
        </p:nvGraphicFramePr>
        <p:xfrm>
          <a:off x="248992" y="2991388"/>
          <a:ext cx="11694016" cy="2232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10433">
                  <a:extLst>
                    <a:ext uri="{9D8B030D-6E8A-4147-A177-3AD203B41FA5}">
                      <a16:colId xmlns:a16="http://schemas.microsoft.com/office/drawing/2014/main" val="3295282020"/>
                    </a:ext>
                  </a:extLst>
                </a:gridCol>
                <a:gridCol w="3419662">
                  <a:extLst>
                    <a:ext uri="{9D8B030D-6E8A-4147-A177-3AD203B41FA5}">
                      <a16:colId xmlns:a16="http://schemas.microsoft.com/office/drawing/2014/main" val="3699748602"/>
                    </a:ext>
                  </a:extLst>
                </a:gridCol>
                <a:gridCol w="3663921">
                  <a:extLst>
                    <a:ext uri="{9D8B030D-6E8A-4147-A177-3AD203B41FA5}">
                      <a16:colId xmlns:a16="http://schemas.microsoft.com/office/drawing/2014/main" val="821641471"/>
                    </a:ext>
                  </a:extLst>
                </a:gridCol>
              </a:tblGrid>
              <a:tr h="465517">
                <a:tc>
                  <a:txBody>
                    <a:bodyPr/>
                    <a:lstStyle/>
                    <a:p>
                      <a:pPr algn="l" fontAlgn="b"/>
                      <a:r>
                        <a:rPr lang="fr-FR" sz="3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Milieu de résidence</a:t>
                      </a:r>
                      <a:endParaRPr lang="fr-FR" sz="3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3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Effectif</a:t>
                      </a:r>
                      <a:endParaRPr lang="fr-FR" sz="3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3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Pourcentage</a:t>
                      </a:r>
                      <a:endParaRPr lang="fr-FR" sz="3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0509610"/>
                  </a:ext>
                </a:extLst>
              </a:tr>
              <a:tr h="465517">
                <a:tc>
                  <a:txBody>
                    <a:bodyPr/>
                    <a:lstStyle/>
                    <a:p>
                      <a:pPr algn="l" fontAlgn="b"/>
                      <a:r>
                        <a:rPr lang="fr-FR" sz="3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Rural</a:t>
                      </a:r>
                      <a:endParaRPr lang="fr-FR" sz="3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3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fr-FR" sz="3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36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fr-FR" sz="3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022043"/>
                  </a:ext>
                </a:extLst>
              </a:tr>
              <a:tr h="465517">
                <a:tc>
                  <a:txBody>
                    <a:bodyPr/>
                    <a:lstStyle/>
                    <a:p>
                      <a:pPr algn="l" fontAlgn="b"/>
                      <a:r>
                        <a:rPr lang="fr-FR" sz="3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Urbain</a:t>
                      </a:r>
                      <a:endParaRPr lang="fr-FR" sz="3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3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fr-FR" sz="3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3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fr-FR" sz="3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1018448"/>
                  </a:ext>
                </a:extLst>
              </a:tr>
              <a:tr h="465517">
                <a:tc>
                  <a:txBody>
                    <a:bodyPr/>
                    <a:lstStyle/>
                    <a:p>
                      <a:pPr algn="l" fontAlgn="b"/>
                      <a:r>
                        <a:rPr lang="fr-FR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29  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358528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B3EA5B4A-953F-FD46-9869-21A754F65A7F}"/>
              </a:ext>
            </a:extLst>
          </p:cNvPr>
          <p:cNvSpPr txBox="1"/>
          <p:nvPr/>
        </p:nvSpPr>
        <p:spPr>
          <a:xfrm>
            <a:off x="296214" y="1416676"/>
            <a:ext cx="11243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Tableau II</a:t>
            </a:r>
            <a:r>
              <a:rPr lang="fr-F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répartition des patients selon le milieu de résidence</a:t>
            </a:r>
          </a:p>
        </p:txBody>
      </p:sp>
    </p:spTree>
    <p:extLst>
      <p:ext uri="{BB962C8B-B14F-4D97-AF65-F5344CB8AC3E}">
        <p14:creationId xmlns:p14="http://schemas.microsoft.com/office/powerpoint/2010/main" val="1389179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D57A0E3-0BF6-1B41-8F8D-A2850320C5D8}"/>
              </a:ext>
            </a:extLst>
          </p:cNvPr>
          <p:cNvSpPr/>
          <p:nvPr/>
        </p:nvSpPr>
        <p:spPr>
          <a:xfrm>
            <a:off x="3725839" y="218364"/>
            <a:ext cx="4176215" cy="73697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IV. RESULTATS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75504B2-A9D3-4840-BFC1-2BEA5A07628D}"/>
              </a:ext>
            </a:extLst>
          </p:cNvPr>
          <p:cNvSpPr txBox="1"/>
          <p:nvPr/>
        </p:nvSpPr>
        <p:spPr>
          <a:xfrm>
            <a:off x="425003" y="1146220"/>
            <a:ext cx="116296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Tableau III: </a:t>
            </a:r>
            <a:r>
              <a:rPr lang="fr-F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répartition des patients selon les antécédents pathologiques et le tabac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62702881-19B3-3142-9D48-CD326FAB4D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835880"/>
              </p:ext>
            </p:extLst>
          </p:nvPr>
        </p:nvGraphicFramePr>
        <p:xfrm>
          <a:off x="333632" y="2537426"/>
          <a:ext cx="11516499" cy="27908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00152">
                  <a:extLst>
                    <a:ext uri="{9D8B030D-6E8A-4147-A177-3AD203B41FA5}">
                      <a16:colId xmlns:a16="http://schemas.microsoft.com/office/drawing/2014/main" val="592984485"/>
                    </a:ext>
                  </a:extLst>
                </a:gridCol>
                <a:gridCol w="3319787">
                  <a:extLst>
                    <a:ext uri="{9D8B030D-6E8A-4147-A177-3AD203B41FA5}">
                      <a16:colId xmlns:a16="http://schemas.microsoft.com/office/drawing/2014/main" val="3871497658"/>
                    </a:ext>
                  </a:extLst>
                </a:gridCol>
                <a:gridCol w="3896560">
                  <a:extLst>
                    <a:ext uri="{9D8B030D-6E8A-4147-A177-3AD203B41FA5}">
                      <a16:colId xmlns:a16="http://schemas.microsoft.com/office/drawing/2014/main" val="2094598586"/>
                    </a:ext>
                  </a:extLst>
                </a:gridCol>
              </a:tblGrid>
              <a:tr h="1562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3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ATCD et Tabac</a:t>
                      </a:r>
                      <a:endParaRPr lang="fr-FR" sz="3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3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Effectif (N=29)</a:t>
                      </a:r>
                      <a:endParaRPr lang="fr-FR" sz="3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3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Pourcentage</a:t>
                      </a:r>
                      <a:endParaRPr lang="fr-FR" sz="3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2303627"/>
                  </a:ext>
                </a:extLst>
              </a:tr>
              <a:tr h="1562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Carie dentaire</a:t>
                      </a:r>
                      <a:endParaRPr lang="fr-FR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fr-FR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fr-FR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0881574"/>
                  </a:ext>
                </a:extLst>
              </a:tr>
              <a:tr h="1562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Amygdalite</a:t>
                      </a:r>
                      <a:endParaRPr lang="fr-FR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fr-FR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fr-FR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7139256"/>
                  </a:ext>
                </a:extLst>
              </a:tr>
              <a:tr h="1562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Abcès dentaire</a:t>
                      </a:r>
                      <a:endParaRPr lang="fr-FR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fr-FR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fr-FR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6281612"/>
                  </a:ext>
                </a:extLst>
              </a:tr>
              <a:tr h="1562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3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Tabac</a:t>
                      </a:r>
                      <a:endParaRPr lang="fr-FR" sz="36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3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fr-FR" sz="3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3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fr-FR" sz="3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830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68472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EFA925F-FF70-294C-A17A-C0A0F74440EC}"/>
              </a:ext>
            </a:extLst>
          </p:cNvPr>
          <p:cNvSpPr/>
          <p:nvPr/>
        </p:nvSpPr>
        <p:spPr>
          <a:xfrm>
            <a:off x="3725839" y="218364"/>
            <a:ext cx="4176215" cy="73697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IV. RESULTATS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E1711D59-2AC6-714E-9B44-3375E4C778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172275"/>
              </p:ext>
            </p:extLst>
          </p:nvPr>
        </p:nvGraphicFramePr>
        <p:xfrm>
          <a:off x="300507" y="2947987"/>
          <a:ext cx="11410681" cy="27908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01936">
                  <a:extLst>
                    <a:ext uri="{9D8B030D-6E8A-4147-A177-3AD203B41FA5}">
                      <a16:colId xmlns:a16="http://schemas.microsoft.com/office/drawing/2014/main" val="3034574559"/>
                    </a:ext>
                  </a:extLst>
                </a:gridCol>
                <a:gridCol w="3496962">
                  <a:extLst>
                    <a:ext uri="{9D8B030D-6E8A-4147-A177-3AD203B41FA5}">
                      <a16:colId xmlns:a16="http://schemas.microsoft.com/office/drawing/2014/main" val="1635986324"/>
                    </a:ext>
                  </a:extLst>
                </a:gridCol>
                <a:gridCol w="4111783">
                  <a:extLst>
                    <a:ext uri="{9D8B030D-6E8A-4147-A177-3AD203B41FA5}">
                      <a16:colId xmlns:a16="http://schemas.microsoft.com/office/drawing/2014/main" val="2224028080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3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TTT Antérieur</a:t>
                      </a:r>
                      <a:endParaRPr lang="fr-FR" sz="3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3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Effectif (N = 29)</a:t>
                      </a:r>
                      <a:endParaRPr lang="fr-FR" sz="36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3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Pourcentage</a:t>
                      </a:r>
                      <a:endParaRPr lang="fr-FR" sz="3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236705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Traditionnel</a:t>
                      </a:r>
                      <a:endParaRPr lang="fr-FR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fr-FR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fr-FR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401908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Antiinflammatoire</a:t>
                      </a:r>
                      <a:endParaRPr lang="fr-FR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fr-FR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fr-FR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567814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Extraction dentaire</a:t>
                      </a:r>
                      <a:endParaRPr lang="fr-FR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fr-FR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fr-FR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383095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3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Amygdalectomie</a:t>
                      </a:r>
                      <a:endParaRPr lang="fr-FR" sz="3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fr-FR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3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fr-FR" sz="3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8136021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B988D7D0-4C7C-5749-AD58-441D5757A326}"/>
              </a:ext>
            </a:extLst>
          </p:cNvPr>
          <p:cNvSpPr txBox="1"/>
          <p:nvPr/>
        </p:nvSpPr>
        <p:spPr>
          <a:xfrm>
            <a:off x="759854" y="1635617"/>
            <a:ext cx="11153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Tableau IV: </a:t>
            </a:r>
            <a:r>
              <a:rPr lang="fr-F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répartition des patients selon le traitement antérieur</a:t>
            </a:r>
          </a:p>
        </p:txBody>
      </p:sp>
    </p:spTree>
    <p:extLst>
      <p:ext uri="{BB962C8B-B14F-4D97-AF65-F5344CB8AC3E}">
        <p14:creationId xmlns:p14="http://schemas.microsoft.com/office/powerpoint/2010/main" val="24299420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C959EEE-E45C-C043-93EB-CAF8B98479AF}"/>
              </a:ext>
            </a:extLst>
          </p:cNvPr>
          <p:cNvSpPr/>
          <p:nvPr/>
        </p:nvSpPr>
        <p:spPr>
          <a:xfrm>
            <a:off x="3725839" y="218364"/>
            <a:ext cx="4176215" cy="73697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IV. RESULTATS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2BC46173-D91C-C447-A07C-3493BDCE01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7392782"/>
              </p:ext>
            </p:extLst>
          </p:nvPr>
        </p:nvGraphicFramePr>
        <p:xfrm>
          <a:off x="309093" y="1907672"/>
          <a:ext cx="11526591" cy="4389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68980">
                  <a:extLst>
                    <a:ext uri="{9D8B030D-6E8A-4147-A177-3AD203B41FA5}">
                      <a16:colId xmlns:a16="http://schemas.microsoft.com/office/drawing/2014/main" val="3633618619"/>
                    </a:ext>
                  </a:extLst>
                </a:gridCol>
                <a:gridCol w="2923504">
                  <a:extLst>
                    <a:ext uri="{9D8B030D-6E8A-4147-A177-3AD203B41FA5}">
                      <a16:colId xmlns:a16="http://schemas.microsoft.com/office/drawing/2014/main" val="633408191"/>
                    </a:ext>
                  </a:extLst>
                </a:gridCol>
                <a:gridCol w="2434107">
                  <a:extLst>
                    <a:ext uri="{9D8B030D-6E8A-4147-A177-3AD203B41FA5}">
                      <a16:colId xmlns:a16="http://schemas.microsoft.com/office/drawing/2014/main" val="268908176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32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Facteurs de risque locaux</a:t>
                      </a:r>
                      <a:endParaRPr lang="fr-FR" sz="32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3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Effectif (N = 29)</a:t>
                      </a:r>
                      <a:endParaRPr lang="fr-FR" sz="3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32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Pourcentage</a:t>
                      </a:r>
                      <a:endParaRPr lang="fr-FR" sz="3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87099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3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Carie dentaire</a:t>
                      </a:r>
                      <a:endParaRPr lang="fr-FR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3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fr-FR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05387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3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Abcès dentaire</a:t>
                      </a:r>
                      <a:endParaRPr lang="fr-FR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3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fr-FR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06152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3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Amygdalite</a:t>
                      </a:r>
                      <a:endParaRPr lang="fr-FR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3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fr-FR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92137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3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Abcès du cou</a:t>
                      </a:r>
                      <a:endParaRPr lang="fr-FR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3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fr-FR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96922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3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Abcès mammaire</a:t>
                      </a:r>
                      <a:endParaRPr lang="fr-FR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3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fr-FR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71934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3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Folliculite du menton</a:t>
                      </a:r>
                      <a:endParaRPr lang="fr-FR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3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fr-FR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95556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3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Otite gauche</a:t>
                      </a:r>
                      <a:endParaRPr lang="fr-FR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3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fr-FR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78023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3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Rhinopharyngite</a:t>
                      </a:r>
                      <a:endParaRPr lang="fr-FR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3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fr-FR" sz="3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3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fr-FR" sz="3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320830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2917244B-F3FC-EA4E-86B1-AB4B7888FEAD}"/>
              </a:ext>
            </a:extLst>
          </p:cNvPr>
          <p:cNvSpPr txBox="1"/>
          <p:nvPr/>
        </p:nvSpPr>
        <p:spPr>
          <a:xfrm>
            <a:off x="309093" y="1081825"/>
            <a:ext cx="117584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Tableau V: </a:t>
            </a:r>
            <a:r>
              <a:rPr lang="fr-F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répartition des patients selon les facteurs de risque locaux</a:t>
            </a:r>
          </a:p>
        </p:txBody>
      </p:sp>
    </p:spTree>
    <p:extLst>
      <p:ext uri="{BB962C8B-B14F-4D97-AF65-F5344CB8AC3E}">
        <p14:creationId xmlns:p14="http://schemas.microsoft.com/office/powerpoint/2010/main" val="15522676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DA48061-85EA-2745-8D83-C9626B2602AD}"/>
              </a:ext>
            </a:extLst>
          </p:cNvPr>
          <p:cNvSpPr/>
          <p:nvPr/>
        </p:nvSpPr>
        <p:spPr>
          <a:xfrm>
            <a:off x="3674324" y="385790"/>
            <a:ext cx="4176215" cy="73697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IV. RESULTATS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31CAC60F-194D-054B-881D-F931BF673D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773985"/>
              </p:ext>
            </p:extLst>
          </p:nvPr>
        </p:nvGraphicFramePr>
        <p:xfrm>
          <a:off x="158839" y="3182370"/>
          <a:ext cx="11874321" cy="2194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60716">
                  <a:extLst>
                    <a:ext uri="{9D8B030D-6E8A-4147-A177-3AD203B41FA5}">
                      <a16:colId xmlns:a16="http://schemas.microsoft.com/office/drawing/2014/main" val="1280504386"/>
                    </a:ext>
                  </a:extLst>
                </a:gridCol>
                <a:gridCol w="3499985">
                  <a:extLst>
                    <a:ext uri="{9D8B030D-6E8A-4147-A177-3AD203B41FA5}">
                      <a16:colId xmlns:a16="http://schemas.microsoft.com/office/drawing/2014/main" val="1982786452"/>
                    </a:ext>
                  </a:extLst>
                </a:gridCol>
                <a:gridCol w="4213620">
                  <a:extLst>
                    <a:ext uri="{9D8B030D-6E8A-4147-A177-3AD203B41FA5}">
                      <a16:colId xmlns:a16="http://schemas.microsoft.com/office/drawing/2014/main" val="219387076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3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F. risque généraux</a:t>
                      </a:r>
                      <a:endParaRPr lang="fr-FR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3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Effectif (N = 29)</a:t>
                      </a:r>
                      <a:endParaRPr lang="fr-FR" sz="36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3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Pourcentage</a:t>
                      </a:r>
                      <a:endParaRPr lang="fr-FR" sz="3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55902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36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Dénutrition sévère</a:t>
                      </a:r>
                      <a:endParaRPr lang="fr-FR" sz="3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3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fr-FR" sz="3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3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fr-FR" sz="3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37079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36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Diabète type II</a:t>
                      </a:r>
                      <a:endParaRPr lang="fr-FR" sz="3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36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fr-FR" sz="3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3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fr-FR" sz="3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65737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36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Antiinflammatoire</a:t>
                      </a:r>
                      <a:endParaRPr lang="fr-FR" sz="3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36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fr-FR" sz="36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36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fr-FR" sz="3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8322892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09998E5A-9BA3-BA4A-B274-2F35E253CE0B}"/>
              </a:ext>
            </a:extLst>
          </p:cNvPr>
          <p:cNvSpPr txBox="1"/>
          <p:nvPr/>
        </p:nvSpPr>
        <p:spPr>
          <a:xfrm>
            <a:off x="158839" y="1481070"/>
            <a:ext cx="118743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Tableau VI: </a:t>
            </a:r>
            <a:r>
              <a:rPr lang="fr-FR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répartition des patients selon les facteurs de risque généraux</a:t>
            </a:r>
          </a:p>
        </p:txBody>
      </p:sp>
    </p:spTree>
    <p:extLst>
      <p:ext uri="{BB962C8B-B14F-4D97-AF65-F5344CB8AC3E}">
        <p14:creationId xmlns:p14="http://schemas.microsoft.com/office/powerpoint/2010/main" val="3596454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610F719-2F5F-D440-99DF-89557FC22497}"/>
              </a:ext>
            </a:extLst>
          </p:cNvPr>
          <p:cNvSpPr/>
          <p:nvPr/>
        </p:nvSpPr>
        <p:spPr>
          <a:xfrm>
            <a:off x="3674324" y="385790"/>
            <a:ext cx="4176215" cy="73697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IV. RESULTATS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B1C3192-63C4-A24C-8025-D41AEDDC6D36}"/>
              </a:ext>
            </a:extLst>
          </p:cNvPr>
          <p:cNvSpPr txBox="1"/>
          <p:nvPr/>
        </p:nvSpPr>
        <p:spPr>
          <a:xfrm>
            <a:off x="759854" y="1236372"/>
            <a:ext cx="1110158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Prise en charge thérapeutique: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Médico-chirurgicale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Nécrosectomie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Mise à plat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Antibiotiques: probabiliste/ </a:t>
            </a:r>
            <a:r>
              <a:rPr lang="fr-FR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Amoxiclav</a:t>
            </a: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-Metro puis adapté à l’antibiogramme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Antalgiques: palier I et II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Antiseptiques locaux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Complexe poly-vitaminé </a:t>
            </a:r>
          </a:p>
        </p:txBody>
      </p:sp>
    </p:spTree>
    <p:extLst>
      <p:ext uri="{BB962C8B-B14F-4D97-AF65-F5344CB8AC3E}">
        <p14:creationId xmlns:p14="http://schemas.microsoft.com/office/powerpoint/2010/main" val="41528010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FA2B470-05A2-7D43-925B-BD5BCF47E02A}"/>
              </a:ext>
            </a:extLst>
          </p:cNvPr>
          <p:cNvSpPr/>
          <p:nvPr/>
        </p:nvSpPr>
        <p:spPr>
          <a:xfrm>
            <a:off x="3674324" y="385790"/>
            <a:ext cx="4176215" cy="73697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IV. RESULTATS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00BFAF4-D8F0-6242-9F3B-1C25D34EE38B}"/>
              </a:ext>
            </a:extLst>
          </p:cNvPr>
          <p:cNvSpPr txBox="1"/>
          <p:nvPr/>
        </p:nvSpPr>
        <p:spPr>
          <a:xfrm>
            <a:off x="772732" y="1635617"/>
            <a:ext cx="1090840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Taux de guérison: 79% </a:t>
            </a:r>
          </a:p>
          <a:p>
            <a:endParaRPr lang="fr-F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Décès enregistrés: 4 (14%)</a:t>
            </a:r>
          </a:p>
          <a:p>
            <a:endParaRPr lang="fr-F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Durée moyenne de séjour: 15 jours avec des extrêmes de 1 et 63 jours</a:t>
            </a:r>
          </a:p>
        </p:txBody>
      </p:sp>
    </p:spTree>
    <p:extLst>
      <p:ext uri="{BB962C8B-B14F-4D97-AF65-F5344CB8AC3E}">
        <p14:creationId xmlns:p14="http://schemas.microsoft.com/office/powerpoint/2010/main" val="34635302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tiquette 1">
            <a:extLst>
              <a:ext uri="{FF2B5EF4-FFF2-40B4-BE49-F238E27FC236}">
                <a16:creationId xmlns:a16="http://schemas.microsoft.com/office/drawing/2014/main" id="{88B2792F-55AE-414A-A113-FAA1508854A2}"/>
              </a:ext>
            </a:extLst>
          </p:cNvPr>
          <p:cNvSpPr/>
          <p:nvPr/>
        </p:nvSpPr>
        <p:spPr>
          <a:xfrm>
            <a:off x="2724539" y="501359"/>
            <a:ext cx="5635690" cy="669925"/>
          </a:xfrm>
          <a:prstGeom prst="plaque">
            <a:avLst>
              <a:gd name="adj" fmla="val 50000"/>
            </a:avLst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BB315A8-7CC4-7B45-AD08-DC3A0864761D}"/>
              </a:ext>
            </a:extLst>
          </p:cNvPr>
          <p:cNvSpPr txBox="1"/>
          <p:nvPr/>
        </p:nvSpPr>
        <p:spPr>
          <a:xfrm>
            <a:off x="518984" y="1618735"/>
            <a:ext cx="1138057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Aux Facteurs de risque traditionnellement connus des CN: locaux et généraux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Facteurs de risque socioculturels: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jeune âge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milieu rural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pauvreté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traitement traditionnel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L’ignorance</a:t>
            </a:r>
          </a:p>
        </p:txBody>
      </p:sp>
    </p:spTree>
    <p:extLst>
      <p:ext uri="{BB962C8B-B14F-4D97-AF65-F5344CB8AC3E}">
        <p14:creationId xmlns:p14="http://schemas.microsoft.com/office/powerpoint/2010/main" val="2916084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07CC76D-29FA-4F47-8AC0-B4708E4D9B6E}"/>
              </a:ext>
            </a:extLst>
          </p:cNvPr>
          <p:cNvSpPr/>
          <p:nvPr/>
        </p:nvSpPr>
        <p:spPr>
          <a:xfrm>
            <a:off x="4258101" y="545910"/>
            <a:ext cx="3166281" cy="627797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</a:t>
            </a:r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C574BBEE-661C-5240-872F-0E421242A713}"/>
              </a:ext>
            </a:extLst>
          </p:cNvPr>
          <p:cNvGrpSpPr/>
          <p:nvPr/>
        </p:nvGrpSpPr>
        <p:grpSpPr>
          <a:xfrm>
            <a:off x="2006144" y="1818382"/>
            <a:ext cx="6237887" cy="3697755"/>
            <a:chOff x="1856097" y="1625530"/>
            <a:chExt cx="6237887" cy="3697755"/>
          </a:xfrm>
        </p:grpSpPr>
        <p:grpSp>
          <p:nvGrpSpPr>
            <p:cNvPr id="3" name="Groupe 10">
              <a:extLst>
                <a:ext uri="{FF2B5EF4-FFF2-40B4-BE49-F238E27FC236}">
                  <a16:creationId xmlns:a16="http://schemas.microsoft.com/office/drawing/2014/main" id="{A1A3D3DF-92F6-9F45-B805-7C6228E9EA6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6097" y="1625530"/>
              <a:ext cx="6237887" cy="3697755"/>
              <a:chOff x="4477570" y="217715"/>
              <a:chExt cx="4406555" cy="4777202"/>
            </a:xfrm>
          </p:grpSpPr>
          <p:sp>
            <p:nvSpPr>
              <p:cNvPr id="4" name="Cylindre 3">
                <a:extLst>
                  <a:ext uri="{FF2B5EF4-FFF2-40B4-BE49-F238E27FC236}">
                    <a16:creationId xmlns:a16="http://schemas.microsoft.com/office/drawing/2014/main" id="{95D46A07-90FD-984D-B799-BFE100D47C30}"/>
                  </a:ext>
                </a:extLst>
              </p:cNvPr>
              <p:cNvSpPr/>
              <p:nvPr/>
            </p:nvSpPr>
            <p:spPr>
              <a:xfrm>
                <a:off x="4477570" y="217715"/>
                <a:ext cx="2943963" cy="668333"/>
              </a:xfrm>
              <a:prstGeom prst="can">
                <a:avLst>
                  <a:gd name="adj" fmla="val 38044"/>
                </a:avLst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I. INTRODUCTION</a:t>
                </a:r>
              </a:p>
            </p:txBody>
          </p:sp>
          <p:sp>
            <p:nvSpPr>
              <p:cNvPr id="5" name="Cylindre 4">
                <a:extLst>
                  <a:ext uri="{FF2B5EF4-FFF2-40B4-BE49-F238E27FC236}">
                    <a16:creationId xmlns:a16="http://schemas.microsoft.com/office/drawing/2014/main" id="{3519669D-77C7-7A4A-ACEF-C694A8578E6B}"/>
                  </a:ext>
                </a:extLst>
              </p:cNvPr>
              <p:cNvSpPr/>
              <p:nvPr/>
            </p:nvSpPr>
            <p:spPr>
              <a:xfrm>
                <a:off x="4477570" y="2210006"/>
                <a:ext cx="4406555" cy="652459"/>
              </a:xfrm>
              <a:prstGeom prst="can">
                <a:avLst>
                  <a:gd name="adj" fmla="val 30703"/>
                </a:avLst>
              </a:prstGeom>
              <a:noFill/>
              <a:ln w="3175">
                <a:noFill/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III. PATIENTS ET METHODE</a:t>
                </a:r>
              </a:p>
            </p:txBody>
          </p:sp>
          <p:sp>
            <p:nvSpPr>
              <p:cNvPr id="6" name="Cylindre 5">
                <a:extLst>
                  <a:ext uri="{FF2B5EF4-FFF2-40B4-BE49-F238E27FC236}">
                    <a16:creationId xmlns:a16="http://schemas.microsoft.com/office/drawing/2014/main" id="{52D0D419-A5B5-6B43-8F73-4AD8094D49F8}"/>
                  </a:ext>
                </a:extLst>
              </p:cNvPr>
              <p:cNvSpPr/>
              <p:nvPr/>
            </p:nvSpPr>
            <p:spPr>
              <a:xfrm>
                <a:off x="4477570" y="3106941"/>
                <a:ext cx="2577570" cy="708022"/>
              </a:xfrm>
              <a:prstGeom prst="can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IV. RESULTATS</a:t>
                </a:r>
              </a:p>
            </p:txBody>
          </p:sp>
          <p:sp>
            <p:nvSpPr>
              <p:cNvPr id="8" name="Cylindre 7">
                <a:extLst>
                  <a:ext uri="{FF2B5EF4-FFF2-40B4-BE49-F238E27FC236}">
                    <a16:creationId xmlns:a16="http://schemas.microsoft.com/office/drawing/2014/main" id="{368C0629-C530-354C-A9A2-FAF21850691E}"/>
                  </a:ext>
                </a:extLst>
              </p:cNvPr>
              <p:cNvSpPr/>
              <p:nvPr/>
            </p:nvSpPr>
            <p:spPr>
              <a:xfrm>
                <a:off x="4477570" y="4304358"/>
                <a:ext cx="2370378" cy="690559"/>
              </a:xfrm>
              <a:prstGeom prst="can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FR" sz="3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CONCLUSION</a:t>
                </a:r>
              </a:p>
            </p:txBody>
          </p:sp>
        </p:grpSp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9254C4DB-F417-C84E-9C11-C1964212CDC2}"/>
                </a:ext>
              </a:extLst>
            </p:cNvPr>
            <p:cNvSpPr txBox="1"/>
            <p:nvPr/>
          </p:nvSpPr>
          <p:spPr>
            <a:xfrm>
              <a:off x="1856097" y="2332082"/>
              <a:ext cx="469556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II. OBJECTIFS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44928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287AA8A-BB59-1045-BA3D-7373CEE1B641}"/>
              </a:ext>
            </a:extLst>
          </p:cNvPr>
          <p:cNvSpPr txBox="1"/>
          <p:nvPr/>
        </p:nvSpPr>
        <p:spPr>
          <a:xfrm>
            <a:off x="3106057" y="362857"/>
            <a:ext cx="4412343" cy="646331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INTRODUCTION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088DD44-6D7C-C349-ACAE-4F71AEE0F516}"/>
              </a:ext>
            </a:extLst>
          </p:cNvPr>
          <p:cNvSpPr txBox="1"/>
          <p:nvPr/>
        </p:nvSpPr>
        <p:spPr>
          <a:xfrm>
            <a:off x="428171" y="1009188"/>
            <a:ext cx="1133565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cellulite nécrosante</a:t>
            </a:r>
          </a:p>
          <a:p>
            <a:endParaRPr lang="fr-F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Entité pathologique grave</a:t>
            </a:r>
          </a:p>
          <a:p>
            <a:pPr marL="285750" indent="-285750">
              <a:buFont typeface="Wingdings" pitchFamily="2" charset="2"/>
              <a:buChar char="ü"/>
            </a:pPr>
            <a:endParaRPr lang="fr-F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Origine poly-factorielle</a:t>
            </a:r>
          </a:p>
          <a:p>
            <a:pPr marL="285750" indent="-285750">
              <a:buFont typeface="Wingdings" pitchFamily="2" charset="2"/>
              <a:buChar char="ü"/>
            </a:pPr>
            <a:endParaRPr lang="fr-F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Sévit aussi bien en Afrique qu’en Occident [1]</a:t>
            </a:r>
          </a:p>
          <a:p>
            <a:pPr marL="285750" indent="-285750">
              <a:buFont typeface="Wingdings" pitchFamily="2" charset="2"/>
              <a:buChar char="ü"/>
            </a:pPr>
            <a:endParaRPr lang="fr-F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2916673-1025-884A-9575-BE3010B9A888}"/>
              </a:ext>
            </a:extLst>
          </p:cNvPr>
          <p:cNvSpPr txBox="1"/>
          <p:nvPr/>
        </p:nvSpPr>
        <p:spPr>
          <a:xfrm>
            <a:off x="428171" y="5646057"/>
            <a:ext cx="1153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b="1" i="1" dirty="0">
                <a:solidFill>
                  <a:srgbClr val="00B0F0"/>
                </a:solidFill>
              </a:rPr>
              <a:t>1. Kouakou KR, Ouattara B, Sidibé O, </a:t>
            </a:r>
            <a:r>
              <a:rPr lang="fr-FR" b="1" i="1" dirty="0" err="1">
                <a:solidFill>
                  <a:srgbClr val="00B0F0"/>
                </a:solidFill>
              </a:rPr>
              <a:t>Boka</a:t>
            </a:r>
            <a:r>
              <a:rPr lang="fr-FR" b="1" i="1" dirty="0">
                <a:solidFill>
                  <a:srgbClr val="00B0F0"/>
                </a:solidFill>
              </a:rPr>
              <a:t> BL, </a:t>
            </a:r>
            <a:r>
              <a:rPr lang="fr-FR" b="1" i="1" dirty="0" err="1">
                <a:solidFill>
                  <a:srgbClr val="00B0F0"/>
                </a:solidFill>
              </a:rPr>
              <a:t>Daweni</a:t>
            </a:r>
            <a:r>
              <a:rPr lang="fr-FR" b="1" i="1" dirty="0">
                <a:solidFill>
                  <a:srgbClr val="00B0F0"/>
                </a:solidFill>
              </a:rPr>
              <a:t> J, Koffi M. Aspects épidémiologiques, cliniques et thérapeutiques en 15 ans au CHU de </a:t>
            </a:r>
            <a:r>
              <a:rPr lang="fr-FR" b="1" i="1" dirty="0" err="1">
                <a:solidFill>
                  <a:srgbClr val="00B0F0"/>
                </a:solidFill>
              </a:rPr>
              <a:t>Cocody</a:t>
            </a:r>
            <a:r>
              <a:rPr lang="fr-FR" b="1" i="1" dirty="0">
                <a:solidFill>
                  <a:srgbClr val="00B0F0"/>
                </a:solidFill>
              </a:rPr>
              <a:t> (Côte d’Ivoire). </a:t>
            </a:r>
            <a:r>
              <a:rPr lang="en-US" b="1" i="1" dirty="0">
                <a:solidFill>
                  <a:srgbClr val="00B0F0"/>
                </a:solidFill>
              </a:rPr>
              <a:t>Rev Col </a:t>
            </a:r>
            <a:r>
              <a:rPr lang="en-US" b="1" i="1" dirty="0" err="1">
                <a:solidFill>
                  <a:srgbClr val="00B0F0"/>
                </a:solidFill>
              </a:rPr>
              <a:t>odonto-stomatol</a:t>
            </a:r>
            <a:r>
              <a:rPr lang="en-US" b="1" i="1" dirty="0">
                <a:solidFill>
                  <a:srgbClr val="00B0F0"/>
                </a:solidFill>
              </a:rPr>
              <a:t> </a:t>
            </a:r>
            <a:r>
              <a:rPr lang="en-US" b="1" i="1" dirty="0" err="1">
                <a:solidFill>
                  <a:srgbClr val="00B0F0"/>
                </a:solidFill>
              </a:rPr>
              <a:t>Afr</a:t>
            </a:r>
            <a:r>
              <a:rPr lang="en-US" b="1" i="1" dirty="0">
                <a:solidFill>
                  <a:srgbClr val="00B0F0"/>
                </a:solidFill>
              </a:rPr>
              <a:t> </a:t>
            </a:r>
            <a:r>
              <a:rPr lang="en-US" b="1" i="1" dirty="0" err="1">
                <a:solidFill>
                  <a:srgbClr val="00B0F0"/>
                </a:solidFill>
              </a:rPr>
              <a:t>Chir</a:t>
            </a:r>
            <a:r>
              <a:rPr lang="en-US" b="1" i="1" dirty="0">
                <a:solidFill>
                  <a:srgbClr val="00B0F0"/>
                </a:solidFill>
              </a:rPr>
              <a:t> Maxillo-fac, 2018 Vol 25, N°2, pp. 5-9.</a:t>
            </a:r>
            <a:endParaRPr lang="fr-FR" b="1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957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7AD64B7-C6ED-2F47-BE55-3486944B419C}"/>
              </a:ext>
            </a:extLst>
          </p:cNvPr>
          <p:cNvSpPr/>
          <p:nvPr/>
        </p:nvSpPr>
        <p:spPr>
          <a:xfrm>
            <a:off x="537029" y="782322"/>
            <a:ext cx="1065348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Constatation/localisation thoracique</a:t>
            </a:r>
          </a:p>
          <a:p>
            <a:pPr marL="285750" indent="-285750">
              <a:buFont typeface="Wingdings" pitchFamily="2" charset="2"/>
              <a:buChar char="ü"/>
            </a:pPr>
            <a:endParaRPr lang="fr-F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Contrastant/rareté des études au Niger</a:t>
            </a:r>
          </a:p>
          <a:p>
            <a:pPr marL="285750" indent="-285750">
              <a:buFont typeface="Wingdings" pitchFamily="2" charset="2"/>
              <a:buChar char="ü"/>
            </a:pPr>
            <a:endParaRPr lang="fr-F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Motivé/travail: facteurs de risque des cellulites nécrosantes thoracique (CNT) à l’hôpital de référence de Maradi</a:t>
            </a:r>
          </a:p>
        </p:txBody>
      </p:sp>
    </p:spTree>
    <p:extLst>
      <p:ext uri="{BB962C8B-B14F-4D97-AF65-F5344CB8AC3E}">
        <p14:creationId xmlns:p14="http://schemas.microsoft.com/office/powerpoint/2010/main" val="2096897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324BF2D-72DF-D84E-880B-29AD09A6FF3F}"/>
              </a:ext>
            </a:extLst>
          </p:cNvPr>
          <p:cNvSpPr/>
          <p:nvPr/>
        </p:nvSpPr>
        <p:spPr>
          <a:xfrm>
            <a:off x="3712191" y="218364"/>
            <a:ext cx="4572000" cy="61414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OBJECTIFS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F781080-624F-9C4E-AA19-A2FDE7AC888B}"/>
              </a:ext>
            </a:extLst>
          </p:cNvPr>
          <p:cNvSpPr txBox="1"/>
          <p:nvPr/>
        </p:nvSpPr>
        <p:spPr>
          <a:xfrm>
            <a:off x="95534" y="1766887"/>
            <a:ext cx="11893266" cy="286232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Objectif Général: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defRPr/>
            </a:pP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Evaluer les facteurs de risque des CNT dans un pays en développement.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69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184178C-CE7C-CD4D-9CFD-910968482C23}"/>
              </a:ext>
            </a:extLst>
          </p:cNvPr>
          <p:cNvSpPr/>
          <p:nvPr/>
        </p:nvSpPr>
        <p:spPr>
          <a:xfrm>
            <a:off x="3712191" y="218364"/>
            <a:ext cx="4572000" cy="61414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OBJECTIFS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6FB8B81-5CFC-BD4C-A83B-0C1A74A1802E}"/>
              </a:ext>
            </a:extLst>
          </p:cNvPr>
          <p:cNvSpPr/>
          <p:nvPr/>
        </p:nvSpPr>
        <p:spPr>
          <a:xfrm>
            <a:off x="653011" y="1052677"/>
            <a:ext cx="46346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fr-FR" alt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Objectifs spécifiques : </a:t>
            </a:r>
            <a:endParaRPr lang="fr-FR" altLang="fr-F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309FE5E-672E-634A-88C0-458435B6EE80}"/>
              </a:ext>
            </a:extLst>
          </p:cNvPr>
          <p:cNvSpPr txBox="1"/>
          <p:nvPr/>
        </p:nvSpPr>
        <p:spPr>
          <a:xfrm>
            <a:off x="653011" y="1919172"/>
            <a:ext cx="111034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Déterminer les caractéristiques sociodémographiques des patients</a:t>
            </a:r>
          </a:p>
          <a:p>
            <a:pPr marL="285750" indent="-285750">
              <a:buFont typeface="Wingdings" pitchFamily="2" charset="2"/>
              <a:buChar char="ü"/>
            </a:pPr>
            <a:endParaRPr lang="fr-F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Identifier les facteurs de risque/ facteurs favorisants</a:t>
            </a:r>
          </a:p>
          <a:p>
            <a:pPr marL="285750" indent="-285750">
              <a:buFont typeface="Wingdings" pitchFamily="2" charset="2"/>
              <a:buChar char="ü"/>
            </a:pPr>
            <a:endParaRPr lang="fr-F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Déterminer la fréquence de ces facteurs</a:t>
            </a:r>
          </a:p>
          <a:p>
            <a:pPr marL="285750" indent="-285750">
              <a:buFont typeface="Wingdings" pitchFamily="2" charset="2"/>
              <a:buChar char="ü"/>
            </a:pPr>
            <a:endParaRPr lang="fr-F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Grouper les facteurs de risque</a:t>
            </a:r>
          </a:p>
        </p:txBody>
      </p:sp>
    </p:spTree>
    <p:extLst>
      <p:ext uri="{BB962C8B-B14F-4D97-AF65-F5344CB8AC3E}">
        <p14:creationId xmlns:p14="http://schemas.microsoft.com/office/powerpoint/2010/main" val="3405034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6FDF6BB-6D88-EF47-9D3A-2C3E4F623C46}"/>
              </a:ext>
            </a:extLst>
          </p:cNvPr>
          <p:cNvSpPr/>
          <p:nvPr/>
        </p:nvSpPr>
        <p:spPr>
          <a:xfrm>
            <a:off x="2077276" y="442794"/>
            <a:ext cx="6550926" cy="64144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PATIENTS ET METHODE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B2D6D684-25B7-5040-BAE3-F95E34AEA9C8}"/>
              </a:ext>
            </a:extLst>
          </p:cNvPr>
          <p:cNvSpPr txBox="1"/>
          <p:nvPr/>
        </p:nvSpPr>
        <p:spPr>
          <a:xfrm>
            <a:off x="493486" y="1084239"/>
            <a:ext cx="1142274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Hôpital de référence de Maradi</a:t>
            </a:r>
          </a:p>
          <a:p>
            <a:endParaRPr lang="fr-F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Etude transversale prospective et descriptive de Janvier 2020 à Août 2021</a:t>
            </a:r>
          </a:p>
          <a:p>
            <a:endParaRPr lang="fr-F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Inclus: </a:t>
            </a: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tous les patients pris en charge à l’hôpital de référence de Maradi pour CNT avec facteur de risque</a:t>
            </a:r>
            <a:r>
              <a:rPr lang="fr-FR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fr-FR" sz="3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Exclus: </a:t>
            </a: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cellulites nécrosantes sans composante thoracique. Les patients sans facteur de risque.</a:t>
            </a:r>
          </a:p>
        </p:txBody>
      </p:sp>
    </p:spTree>
    <p:extLst>
      <p:ext uri="{BB962C8B-B14F-4D97-AF65-F5344CB8AC3E}">
        <p14:creationId xmlns:p14="http://schemas.microsoft.com/office/powerpoint/2010/main" val="354903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104DA83-7C6F-2C4D-9EF5-722048C35401}"/>
              </a:ext>
            </a:extLst>
          </p:cNvPr>
          <p:cNvSpPr/>
          <p:nvPr/>
        </p:nvSpPr>
        <p:spPr>
          <a:xfrm>
            <a:off x="2077276" y="442794"/>
            <a:ext cx="6550926" cy="64144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PATIENTS ET METHODE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993CC91-68F5-F24A-BC5F-B67907D9A22E}"/>
              </a:ext>
            </a:extLst>
          </p:cNvPr>
          <p:cNvSpPr txBox="1"/>
          <p:nvPr/>
        </p:nvSpPr>
        <p:spPr>
          <a:xfrm>
            <a:off x="740228" y="1306285"/>
            <a:ext cx="1098731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variables étudiées: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L’âge, le sexe, la profession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milieu de résidence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antécédents pathologiques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foyers infectieux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tares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habitudes toxiques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prise d’antiinflammatoire </a:t>
            </a:r>
          </a:p>
        </p:txBody>
      </p:sp>
    </p:spTree>
    <p:extLst>
      <p:ext uri="{BB962C8B-B14F-4D97-AF65-F5344CB8AC3E}">
        <p14:creationId xmlns:p14="http://schemas.microsoft.com/office/powerpoint/2010/main" val="3175147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9DDF07D-A128-C944-8412-A1197418656B}"/>
              </a:ext>
            </a:extLst>
          </p:cNvPr>
          <p:cNvSpPr/>
          <p:nvPr/>
        </p:nvSpPr>
        <p:spPr>
          <a:xfrm>
            <a:off x="2614303" y="457308"/>
            <a:ext cx="6687403" cy="64144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PATIENTS ET METHODE</a:t>
            </a:r>
          </a:p>
        </p:txBody>
      </p:sp>
      <p:sp>
        <p:nvSpPr>
          <p:cNvPr id="3" name="ZoneTexte 4">
            <a:extLst>
              <a:ext uri="{FF2B5EF4-FFF2-40B4-BE49-F238E27FC236}">
                <a16:creationId xmlns:a16="http://schemas.microsoft.com/office/drawing/2014/main" id="{1B56736A-A829-894E-8648-E9AFD92D93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705" y="1720840"/>
            <a:ext cx="11600597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Collecte et l’analyse des données :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FontTx/>
              <a:buChar char="-"/>
            </a:pPr>
            <a:r>
              <a:rPr lang="fr-FR" alt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Fiche d’enquête renseignée par l’observation du malade ;</a:t>
            </a:r>
          </a:p>
          <a:p>
            <a:pPr marL="342900" indent="-342900">
              <a:lnSpc>
                <a:spcPct val="100000"/>
              </a:lnSpc>
              <a:spcBef>
                <a:spcPct val="0"/>
              </a:spcBef>
              <a:buFontTx/>
              <a:buChar char="-"/>
            </a:pPr>
            <a:endParaRPr lang="fr-FR" altLang="fr-F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 Microsoft Excel et Access 2019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3600" dirty="0"/>
          </a:p>
        </p:txBody>
      </p:sp>
    </p:spTree>
    <p:extLst>
      <p:ext uri="{BB962C8B-B14F-4D97-AF65-F5344CB8AC3E}">
        <p14:creationId xmlns:p14="http://schemas.microsoft.com/office/powerpoint/2010/main" val="5157674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</TotalTime>
  <Words>662</Words>
  <Application>Microsoft Macintosh PowerPoint</Application>
  <PresentationFormat>Grand écran</PresentationFormat>
  <Paragraphs>186</Paragraphs>
  <Slides>18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Microsoft Office User</dc:creator>
  <cp:lastModifiedBy>Microsoft Office User</cp:lastModifiedBy>
  <cp:revision>46</cp:revision>
  <dcterms:created xsi:type="dcterms:W3CDTF">2021-10-04T07:42:54Z</dcterms:created>
  <dcterms:modified xsi:type="dcterms:W3CDTF">2021-10-28T06:18:13Z</dcterms:modified>
</cp:coreProperties>
</file>